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8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71" d="100"/>
          <a:sy n="71" d="100"/>
        </p:scale>
        <p:origin x="-3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F111-DDDE-4032-99D1-820C35F3C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1D4C-8BE5-4098-9302-E89B925E1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417ED-1685-43DF-8D8F-AFDF996AC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A87A6-1312-4C8D-911B-98C0935B7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27B90-E755-4464-8AE9-3AB763520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8C84D-42E1-421D-875A-6861EA184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6BCD7-2C21-4BBB-A018-AAF1F7F50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35B3A-F7F8-4BC9-89AB-44663D5F9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6CFE7-F9DD-44CF-B241-FA97BE2BB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FC782-5472-44CD-BBD1-A5E4FDC38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0366C-D788-4AFB-A54B-5F6E214C8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614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614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614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615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46C8D59D-355C-42B8-B0F8-780DEF97A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l-GR" smtClean="0"/>
              <a:t>Ανάπτυξη Γραπτού Λόγου</a:t>
            </a:r>
            <a:br>
              <a:rPr lang="el-GR" smtClean="0"/>
            </a:br>
            <a:r>
              <a:rPr lang="el-GR" smtClean="0"/>
              <a:t>Τάξη Ε’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l-GR" dirty="0" smtClean="0"/>
              <a:t>Τεύχος Β’ – Ενότητα 7 (Σελ. </a:t>
            </a:r>
            <a:r>
              <a:rPr lang="el-GR" smtClean="0"/>
              <a:t>21, </a:t>
            </a:r>
            <a:r>
              <a:rPr lang="el-GR" dirty="0" err="1" smtClean="0"/>
              <a:t>άσκ</a:t>
            </a:r>
            <a:r>
              <a:rPr lang="el-GR" dirty="0" smtClean="0"/>
              <a:t>. 2)</a:t>
            </a:r>
          </a:p>
          <a:p>
            <a:pPr algn="l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Μουσική και άλλες τέχνες</a:t>
            </a:r>
            <a:endParaRPr lang="en-US" smtClean="0"/>
          </a:p>
        </p:txBody>
      </p:sp>
      <p:pic>
        <p:nvPicPr>
          <p:cNvPr id="5" name="Content Placeholder 4" descr="picasso_3music_mom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447800"/>
            <a:ext cx="5562600" cy="4712017"/>
          </a:xfrm>
        </p:spPr>
      </p:pic>
      <p:sp>
        <p:nvSpPr>
          <p:cNvPr id="6" name="TextBox 5"/>
          <p:cNvSpPr txBox="1"/>
          <p:nvPr/>
        </p:nvSpPr>
        <p:spPr>
          <a:xfrm>
            <a:off x="6629400" y="5105400"/>
            <a:ext cx="228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 pitchFamily="34" charset="0"/>
              </a:rPr>
              <a:t>Pablo Picasso</a:t>
            </a:r>
            <a:endParaRPr lang="el-GR" sz="2400" dirty="0" smtClean="0">
              <a:latin typeface="Arial Black" pitchFamily="34" charset="0"/>
            </a:endParaRPr>
          </a:p>
          <a:p>
            <a:r>
              <a:rPr lang="el-GR" sz="2400" dirty="0" smtClean="0">
                <a:latin typeface="Arial Black" pitchFamily="34" charset="0"/>
              </a:rPr>
              <a:t>«Τρεις μουσικοί</a:t>
            </a:r>
            <a:endParaRPr lang="en-US" sz="2400" dirty="0" smtClean="0">
              <a:latin typeface="Arial Black" pitchFamily="34" charset="0"/>
            </a:endParaRPr>
          </a:p>
          <a:p>
            <a:endParaRPr lang="en-US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Μουσική και άλλες τέχνες</a:t>
            </a:r>
            <a:endParaRPr lang="en-US" dirty="0" smtClean="0"/>
          </a:p>
        </p:txBody>
      </p:sp>
      <p:pic>
        <p:nvPicPr>
          <p:cNvPr id="512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1295400"/>
            <a:ext cx="5105400" cy="3983038"/>
          </a:xfrm>
          <a:noFill/>
        </p:spPr>
      </p:pic>
      <p:sp>
        <p:nvSpPr>
          <p:cNvPr id="4" name="Rectangle 3"/>
          <p:cNvSpPr/>
          <p:nvPr/>
        </p:nvSpPr>
        <p:spPr>
          <a:xfrm>
            <a:off x="4343400" y="563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>
                <a:latin typeface="Arial Black" pitchFamily="34" charset="0"/>
              </a:rPr>
              <a:t>Γ. Σταθόπουλος</a:t>
            </a:r>
          </a:p>
          <a:p>
            <a:r>
              <a:rPr lang="el-GR" dirty="0" smtClean="0">
                <a:latin typeface="Arial Black" pitchFamily="34" charset="0"/>
              </a:rPr>
              <a:t>«Κοπέλα με άρπα»</a:t>
            </a:r>
            <a:endParaRPr lang="en-US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Μουσική και άλλες τέχνες</a:t>
            </a:r>
            <a:endParaRPr lang="en-US" smtClean="0"/>
          </a:p>
        </p:txBody>
      </p:sp>
      <p:pic>
        <p:nvPicPr>
          <p:cNvPr id="614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295400"/>
            <a:ext cx="3733800" cy="4778105"/>
          </a:xfrm>
          <a:noFill/>
        </p:spPr>
      </p:pic>
      <p:sp>
        <p:nvSpPr>
          <p:cNvPr id="4" name="Rectangle 3"/>
          <p:cNvSpPr/>
          <p:nvPr/>
        </p:nvSpPr>
        <p:spPr>
          <a:xfrm>
            <a:off x="4419600" y="5562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Rene Magritte</a:t>
            </a:r>
            <a:endParaRPr lang="el-GR" dirty="0" smtClean="0">
              <a:latin typeface="Arial Black" pitchFamily="34" charset="0"/>
            </a:endParaRPr>
          </a:p>
          <a:p>
            <a:r>
              <a:rPr lang="el-GR" dirty="0" smtClean="0">
                <a:latin typeface="Arial Black" pitchFamily="34" charset="0"/>
              </a:rPr>
              <a:t>«Λαϊκή γιορτή»</a:t>
            </a:r>
            <a:endParaRPr lang="en-US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Το αλφαβητάρι των συναισθημάτων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l-GR" dirty="0" smtClean="0"/>
              <a:t>Τι συναισθήματα μπορεί να σας προκαλεί ο πίνακας που επιλέξατε. </a:t>
            </a:r>
          </a:p>
          <a:p>
            <a:pPr algn="just" eaLnBrk="1" hangingPunct="1"/>
            <a:endParaRPr lang="el-GR" dirty="0"/>
          </a:p>
          <a:p>
            <a:pPr algn="just" eaLnBrk="1" hangingPunct="1"/>
            <a:r>
              <a:rPr lang="el-GR" dirty="0" smtClean="0"/>
              <a:t>Καταγράψτε τα συναισθήματα αυτά και χρησιμοποιήστε τα στο κείμενό σας αργότερα.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Μουσική και άλλες τέχνες</a:t>
            </a:r>
            <a:endParaRPr lang="en-US" smtClean="0"/>
          </a:p>
        </p:txBody>
      </p:sp>
      <p:pic>
        <p:nvPicPr>
          <p:cNvPr id="7171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600200"/>
            <a:ext cx="8382000" cy="2057400"/>
          </a:xfr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789362"/>
              </p:ext>
            </p:extLst>
          </p:nvPr>
        </p:nvGraphicFramePr>
        <p:xfrm>
          <a:off x="1143000" y="3962400"/>
          <a:ext cx="71628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/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l-GR" u="sng" dirty="0" smtClean="0">
                          <a:solidFill>
                            <a:schemeClr val="tx1"/>
                          </a:solidFill>
                        </a:rPr>
                        <a:t>Τίτλος:  Τρεις μουσικοί με άρπα,</a:t>
                      </a:r>
                      <a:r>
                        <a:rPr lang="el-GR" u="sng" baseline="0" dirty="0" smtClean="0">
                          <a:solidFill>
                            <a:schemeClr val="tx1"/>
                          </a:solidFill>
                        </a:rPr>
                        <a:t> κιθάρα και βιολί</a:t>
                      </a:r>
                    </a:p>
                    <a:p>
                      <a:pPr algn="ctr"/>
                      <a:endParaRPr lang="el-GR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el-GR" u="none" baseline="0" dirty="0" smtClean="0">
                          <a:solidFill>
                            <a:schemeClr val="tx1"/>
                          </a:solidFill>
                        </a:rPr>
                        <a:t>      Ήταν κάποτε τρεις μουσικοί με άρπα, κιθάρα και βιολί………………………………………………………………………………………………………………………………………………………….</a:t>
                      </a:r>
                      <a:endParaRPr lang="en-GB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Το αφηγηματικό σχήμα- Οι </a:t>
            </a:r>
            <a:r>
              <a:rPr lang="el-GR" dirty="0" err="1" smtClean="0"/>
              <a:t>πάράγραφοι</a:t>
            </a:r>
            <a:endParaRPr lang="en-US" dirty="0" smtClean="0"/>
          </a:p>
        </p:txBody>
      </p:sp>
      <p:pic>
        <p:nvPicPr>
          <p:cNvPr id="921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62200" y="2590800"/>
            <a:ext cx="3433763" cy="3810000"/>
          </a:xfrm>
          <a:noFill/>
        </p:spPr>
      </p:pic>
      <p:sp>
        <p:nvSpPr>
          <p:cNvPr id="9235" name="Oval 21"/>
          <p:cNvSpPr>
            <a:spLocks noChangeArrowheads="1"/>
          </p:cNvSpPr>
          <p:nvPr/>
        </p:nvSpPr>
        <p:spPr bwMode="auto">
          <a:xfrm>
            <a:off x="6934200" y="3962400"/>
            <a:ext cx="19812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l-GR" sz="1400" dirty="0"/>
              <a:t>Τελικές σκέψεις και</a:t>
            </a:r>
          </a:p>
          <a:p>
            <a:r>
              <a:rPr lang="el-GR" sz="1400" dirty="0"/>
              <a:t>συναισθήματα</a:t>
            </a:r>
            <a:endParaRPr lang="en-US" sz="14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381000" y="1371600"/>
            <a:ext cx="6553200" cy="3581400"/>
            <a:chOff x="381000" y="1371600"/>
            <a:chExt cx="6553200" cy="3581400"/>
          </a:xfrm>
        </p:grpSpPr>
        <p:sp>
          <p:nvSpPr>
            <p:cNvPr id="9220" name="Rectangle 6"/>
            <p:cNvSpPr>
              <a:spLocks noChangeArrowheads="1"/>
            </p:cNvSpPr>
            <p:nvPr/>
          </p:nvSpPr>
          <p:spPr bwMode="auto">
            <a:xfrm>
              <a:off x="1676400" y="2743200"/>
              <a:ext cx="1752600" cy="609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l-GR" dirty="0" smtClean="0"/>
                <a:t>Παράγραφος 1</a:t>
              </a:r>
            </a:p>
            <a:p>
              <a:r>
                <a:rPr lang="el-GR" dirty="0" smtClean="0"/>
                <a:t>Πρόλογος</a:t>
              </a:r>
              <a:endParaRPr lang="en-US" dirty="0"/>
            </a:p>
          </p:txBody>
        </p:sp>
        <p:sp>
          <p:nvSpPr>
            <p:cNvPr id="9221" name="Rectangle 7"/>
            <p:cNvSpPr>
              <a:spLocks noChangeArrowheads="1"/>
            </p:cNvSpPr>
            <p:nvPr/>
          </p:nvSpPr>
          <p:spPr bwMode="auto">
            <a:xfrm>
              <a:off x="3124200" y="2133600"/>
              <a:ext cx="1143000" cy="6477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l-GR" dirty="0" err="1" smtClean="0"/>
                <a:t>Παραγρ</a:t>
              </a:r>
              <a:r>
                <a:rPr lang="el-GR" dirty="0" smtClean="0"/>
                <a:t>. 2</a:t>
              </a:r>
            </a:p>
            <a:p>
              <a:r>
                <a:rPr lang="el-GR" dirty="0" smtClean="0"/>
                <a:t>Πρόβλημα</a:t>
              </a:r>
              <a:endParaRPr lang="en-US" dirty="0"/>
            </a:p>
          </p:txBody>
        </p:sp>
        <p:sp>
          <p:nvSpPr>
            <p:cNvPr id="9222" name="Rectangle 8"/>
            <p:cNvSpPr>
              <a:spLocks noChangeArrowheads="1"/>
            </p:cNvSpPr>
            <p:nvPr/>
          </p:nvSpPr>
          <p:spPr bwMode="auto">
            <a:xfrm>
              <a:off x="4509247" y="1990165"/>
              <a:ext cx="1600200" cy="609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l-GR" dirty="0" err="1" smtClean="0"/>
                <a:t>Παραγραφος</a:t>
              </a:r>
              <a:r>
                <a:rPr lang="el-GR" dirty="0" smtClean="0"/>
                <a:t> 3</a:t>
              </a:r>
            </a:p>
            <a:p>
              <a:r>
                <a:rPr lang="el-GR" dirty="0" smtClean="0"/>
                <a:t>Κορύφωση</a:t>
              </a:r>
              <a:endParaRPr lang="en-US" dirty="0"/>
            </a:p>
          </p:txBody>
        </p:sp>
        <p:sp>
          <p:nvSpPr>
            <p:cNvPr id="9223" name="Rectangle 9"/>
            <p:cNvSpPr>
              <a:spLocks noChangeArrowheads="1"/>
            </p:cNvSpPr>
            <p:nvPr/>
          </p:nvSpPr>
          <p:spPr bwMode="auto">
            <a:xfrm>
              <a:off x="5233146" y="2765612"/>
              <a:ext cx="1243854" cy="609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l-GR" dirty="0" err="1" smtClean="0"/>
                <a:t>Παραγρ</a:t>
              </a:r>
              <a:r>
                <a:rPr lang="el-GR" dirty="0" smtClean="0"/>
                <a:t>. 4</a:t>
              </a:r>
            </a:p>
            <a:p>
              <a:r>
                <a:rPr lang="el-GR" dirty="0" smtClean="0"/>
                <a:t>Λύση</a:t>
              </a:r>
              <a:endParaRPr lang="en-US" dirty="0"/>
            </a:p>
          </p:txBody>
        </p:sp>
        <p:sp>
          <p:nvSpPr>
            <p:cNvPr id="9224" name="Rectangle 10"/>
            <p:cNvSpPr>
              <a:spLocks noChangeArrowheads="1"/>
            </p:cNvSpPr>
            <p:nvPr/>
          </p:nvSpPr>
          <p:spPr bwMode="auto">
            <a:xfrm>
              <a:off x="5181600" y="4038600"/>
              <a:ext cx="1143000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l-GR" dirty="0" err="1" smtClean="0"/>
                <a:t>Παραγρ</a:t>
              </a:r>
              <a:r>
                <a:rPr lang="el-GR" dirty="0" smtClean="0"/>
                <a:t>. 5</a:t>
              </a:r>
            </a:p>
            <a:p>
              <a:r>
                <a:rPr lang="el-GR" dirty="0" smtClean="0"/>
                <a:t>Επίλογος</a:t>
              </a:r>
              <a:endParaRPr lang="en-US" dirty="0"/>
            </a:p>
          </p:txBody>
        </p:sp>
        <p:sp>
          <p:nvSpPr>
            <p:cNvPr id="9225" name="Line 11"/>
            <p:cNvSpPr>
              <a:spLocks noChangeShapeType="1"/>
            </p:cNvSpPr>
            <p:nvPr/>
          </p:nvSpPr>
          <p:spPr bwMode="auto">
            <a:xfrm flipH="1">
              <a:off x="1066800" y="2819400"/>
              <a:ext cx="838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12"/>
            <p:cNvSpPr>
              <a:spLocks noChangeShapeType="1"/>
            </p:cNvSpPr>
            <p:nvPr/>
          </p:nvSpPr>
          <p:spPr bwMode="auto">
            <a:xfrm flipH="1">
              <a:off x="1295400" y="3200400"/>
              <a:ext cx="6096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13"/>
            <p:cNvSpPr>
              <a:spLocks noChangeShapeType="1"/>
            </p:cNvSpPr>
            <p:nvPr/>
          </p:nvSpPr>
          <p:spPr bwMode="auto">
            <a:xfrm flipH="1">
              <a:off x="1676400" y="3352800"/>
              <a:ext cx="4572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Oval 14"/>
            <p:cNvSpPr>
              <a:spLocks noChangeArrowheads="1"/>
            </p:cNvSpPr>
            <p:nvPr/>
          </p:nvSpPr>
          <p:spPr bwMode="auto">
            <a:xfrm>
              <a:off x="685800" y="3657600"/>
              <a:ext cx="609600" cy="304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sz="1400"/>
                <a:t>Πού;</a:t>
              </a:r>
              <a:endParaRPr lang="en-US" sz="1400"/>
            </a:p>
          </p:txBody>
        </p:sp>
        <p:sp>
          <p:nvSpPr>
            <p:cNvPr id="9229" name="Oval 15"/>
            <p:cNvSpPr>
              <a:spLocks noChangeArrowheads="1"/>
            </p:cNvSpPr>
            <p:nvPr/>
          </p:nvSpPr>
          <p:spPr bwMode="auto">
            <a:xfrm>
              <a:off x="381000" y="3276600"/>
              <a:ext cx="685800" cy="304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sz="1400"/>
                <a:t>Πότε;</a:t>
              </a:r>
              <a:endParaRPr lang="en-US" sz="1400"/>
            </a:p>
          </p:txBody>
        </p:sp>
        <p:sp>
          <p:nvSpPr>
            <p:cNvPr id="9230" name="Oval 16"/>
            <p:cNvSpPr>
              <a:spLocks noChangeArrowheads="1"/>
            </p:cNvSpPr>
            <p:nvPr/>
          </p:nvSpPr>
          <p:spPr bwMode="auto">
            <a:xfrm>
              <a:off x="1066800" y="4038600"/>
              <a:ext cx="685800" cy="304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sz="1400"/>
                <a:t>Ποιος;</a:t>
              </a:r>
              <a:endParaRPr lang="en-US" sz="1400"/>
            </a:p>
          </p:txBody>
        </p:sp>
        <p:sp>
          <p:nvSpPr>
            <p:cNvPr id="9231" name="Oval 17"/>
            <p:cNvSpPr>
              <a:spLocks noChangeArrowheads="1"/>
            </p:cNvSpPr>
            <p:nvPr/>
          </p:nvSpPr>
          <p:spPr bwMode="auto">
            <a:xfrm>
              <a:off x="1143000" y="4343400"/>
              <a:ext cx="1905000" cy="6096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sz="1400"/>
                <a:t>Αρχική κατάσταση</a:t>
              </a:r>
              <a:endParaRPr lang="en-US" sz="1400"/>
            </a:p>
          </p:txBody>
        </p:sp>
        <p:sp>
          <p:nvSpPr>
            <p:cNvPr id="9232" name="Line 18"/>
            <p:cNvSpPr>
              <a:spLocks noChangeShapeType="1"/>
            </p:cNvSpPr>
            <p:nvPr/>
          </p:nvSpPr>
          <p:spPr bwMode="auto">
            <a:xfrm flipH="1">
              <a:off x="2438400" y="3352800"/>
              <a:ext cx="2286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Oval 19"/>
            <p:cNvSpPr>
              <a:spLocks noChangeArrowheads="1"/>
            </p:cNvSpPr>
            <p:nvPr/>
          </p:nvSpPr>
          <p:spPr bwMode="auto">
            <a:xfrm>
              <a:off x="3048000" y="1371600"/>
              <a:ext cx="1371600" cy="6096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sz="1400"/>
                <a:t>Τι συνέβηκε;</a:t>
              </a:r>
              <a:endParaRPr lang="en-US" sz="1400"/>
            </a:p>
          </p:txBody>
        </p:sp>
        <p:sp>
          <p:nvSpPr>
            <p:cNvPr id="9234" name="Line 20"/>
            <p:cNvSpPr>
              <a:spLocks noChangeShapeType="1"/>
            </p:cNvSpPr>
            <p:nvPr/>
          </p:nvSpPr>
          <p:spPr bwMode="auto">
            <a:xfrm flipV="1">
              <a:off x="3657600" y="1981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22"/>
            <p:cNvSpPr>
              <a:spLocks noChangeShapeType="1"/>
            </p:cNvSpPr>
            <p:nvPr/>
          </p:nvSpPr>
          <p:spPr bwMode="auto">
            <a:xfrm>
              <a:off x="63246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Αξιολόγηση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Διάβασε σε ένα δικό σου άνθρωπο την ιστορία που έγραψες.</a:t>
            </a:r>
          </a:p>
          <a:p>
            <a:pPr eaLnBrk="1" hangingPunct="1">
              <a:lnSpc>
                <a:spcPct val="80000"/>
              </a:lnSpc>
            </a:pPr>
            <a:endParaRPr lang="el-GR" sz="2800" dirty="0" smtClean="0"/>
          </a:p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Δώσε του το τετράδιό σου για να μπορέσει να συμπληρώσει τον πίνακα αξιολόγησης.</a:t>
            </a:r>
          </a:p>
          <a:p>
            <a:pPr eaLnBrk="1" hangingPunct="1">
              <a:lnSpc>
                <a:spcPct val="80000"/>
              </a:lnSpc>
            </a:pPr>
            <a:endParaRPr lang="el-GR" sz="2800" dirty="0" smtClean="0"/>
          </a:p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Όπου σημειώσεις </a:t>
            </a:r>
            <a:r>
              <a:rPr lang="el-GR" sz="2800" u="sng" dirty="0" smtClean="0"/>
              <a:t>όχι</a:t>
            </a:r>
            <a:r>
              <a:rPr lang="el-GR" sz="2800" dirty="0" smtClean="0"/>
              <a:t> θα πρέπει να σκεφτείς τρόπους για να βελτιώσεις το κείμενό σου</a:t>
            </a:r>
          </a:p>
          <a:p>
            <a:pPr eaLnBrk="1" hangingPunct="1">
              <a:lnSpc>
                <a:spcPct val="80000"/>
              </a:lnSpc>
            </a:pPr>
            <a:endParaRPr lang="el-GR" sz="2800" dirty="0" smtClean="0"/>
          </a:p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Καλή επιτυχία!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l-GR" sz="3400" smtClean="0"/>
              <a:t>Αξιολόγηση</a:t>
            </a:r>
            <a:endParaRPr lang="en-US" sz="3400" smtClean="0"/>
          </a:p>
        </p:txBody>
      </p:sp>
      <p:graphicFrame>
        <p:nvGraphicFramePr>
          <p:cNvPr id="20558" name="Group 78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461001"/>
        </p:xfrm>
        <a:graphic>
          <a:graphicData uri="http://schemas.openxmlformats.org/drawingml/2006/table">
            <a:tbl>
              <a:tblPr/>
              <a:tblGrid>
                <a:gridCol w="533400"/>
                <a:gridCol w="6172200"/>
                <a:gridCol w="762000"/>
                <a:gridCol w="762000"/>
              </a:tblGrid>
              <a:tr h="6350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Αξιολόγηση της ιστορίας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Στην πρώτη παράγραφο φαίνεται το πότε, το πού και ποιοι είναι οι ήρωες;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Ναι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Όχι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Παρουσιάστηκε κάποιο πρόβλημα ή συνέβηκε κάτι απρόσμενο που να κάνει την ιστορία ενδιαφέρουσα;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Υπήρξε κάποιο σημείο που κορυφώθηκαν οι σκέψεις ή οι πράξεις ή τα συναισθήματα των ηρώων;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Δόθηκε λύση στο πρόβλημα ή στο απρόοπτο γεγονός;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Ο επίλογος δείχνει ότι τελειώνει ομαλά η ιστορία;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Το κείμενο είναι γραμμένο με ωραία γράμματα;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Οι λέξεις του κειμένου είναι τονισμένες;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152</TotalTime>
  <Words>281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Watermark</vt:lpstr>
      <vt:lpstr>Ανάπτυξη Γραπτού Λόγου Τάξη Ε’</vt:lpstr>
      <vt:lpstr>Μουσική και άλλες τέχνες</vt:lpstr>
      <vt:lpstr>Μουσική και άλλες τέχνες</vt:lpstr>
      <vt:lpstr>Μουσική και άλλες τέχνες</vt:lpstr>
      <vt:lpstr>Το αλφαβητάρι των συναισθημάτων</vt:lpstr>
      <vt:lpstr>Μουσική και άλλες τέχνες</vt:lpstr>
      <vt:lpstr>Το αφηγηματικό σχήμα- Οι πάράγραφοι</vt:lpstr>
      <vt:lpstr>Αξιολόγηση</vt:lpstr>
      <vt:lpstr>Αξιολόγηση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Ανάπτυξη Γραπτού Λόγου Τάξη Ε’</dc:title>
  <dc:creator>admin</dc:creator>
  <cp:lastModifiedBy>Microsoft</cp:lastModifiedBy>
  <cp:revision>19</cp:revision>
  <dcterms:created xsi:type="dcterms:W3CDTF">2008-02-04T17:58:30Z</dcterms:created>
  <dcterms:modified xsi:type="dcterms:W3CDTF">2020-04-03T10:21:40Z</dcterms:modified>
</cp:coreProperties>
</file>